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0" r:id="rId3"/>
    <p:sldId id="334" r:id="rId4"/>
    <p:sldId id="265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434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089" cy="465621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703" y="1"/>
            <a:ext cx="3037089" cy="465621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r">
              <a:defRPr sz="1200"/>
            </a:lvl1pPr>
          </a:lstStyle>
          <a:p>
            <a:fld id="{62F3A10D-A84D-488A-A83A-A01082DEBE91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180"/>
            <a:ext cx="3037089" cy="465621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703" y="8829180"/>
            <a:ext cx="3037089" cy="465621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r">
              <a:defRPr sz="1200"/>
            </a:lvl1pPr>
          </a:lstStyle>
          <a:p>
            <a:fld id="{7F16F2E6-ED5A-4D70-958F-7C311ECEB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1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63697E90-B489-4629-9E14-FF9A3DC8B485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7C726EC3-5172-43BD-A6C8-4E645DADB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24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26EC3-5172-43BD-A6C8-4E645DADB7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82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 defTabSz="911225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 defTabSz="911225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 defTabSz="911225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 defTabSz="911225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 defTabSz="911225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/>
            <a:fld id="{2627EAE6-7A6F-4D70-A73C-90CF3B33FCF1}" type="slidenum">
              <a:rPr lang="nl-NL" altLang="en-US" sz="1300"/>
              <a:pPr algn="r"/>
              <a:t>2</a:t>
            </a:fld>
            <a:endParaRPr lang="nl-NL" altLang="en-US" sz="130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6445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28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D516CE-8B3A-4D50-9D70-803A6ECF51D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B84C16-C337-4646-B811-4D297CC7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D516CE-8B3A-4D50-9D70-803A6ECF51D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B84C16-C337-4646-B811-4D297CC7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1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94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D516CE-8B3A-4D50-9D70-803A6ECF51D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B84C16-C337-4646-B811-4D297CC7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4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D516CE-8B3A-4D50-9D70-803A6ECF51D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B84C16-C337-4646-B811-4D297CC7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5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D516CE-8B3A-4D50-9D70-803A6ECF51D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B84C16-C337-4646-B811-4D297CC7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5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0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D516CE-8B3A-4D50-9D70-803A6ECF51D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B84C16-C337-4646-B811-4D297CC7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72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D516CE-8B3A-4D50-9D70-803A6ECF51D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B84C16-C337-4646-B811-4D297CC7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6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D516CE-8B3A-4D50-9D70-803A6ECF51D3}" type="datetimeFigureOut">
              <a:rPr lang="en-US" smtClean="0"/>
              <a:t>12/30/2016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B84C16-C337-4646-B811-4D297CC79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0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/>
              <a:t>[Enter Project Name]:</a:t>
            </a:r>
            <a:br>
              <a:rPr lang="en-US" u="sng" dirty="0" smtClean="0"/>
            </a:br>
            <a:r>
              <a:rPr lang="en-US" sz="3600" dirty="0" smtClean="0"/>
              <a:t>Support Transition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[Enter Date]</a:t>
            </a:r>
          </a:p>
          <a:p>
            <a:endParaRPr lang="en-US" sz="1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45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6810"/>
            <a:ext cx="8229600" cy="80379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en-US" dirty="0" smtClean="0"/>
              <a:t>SUPPORT LANE</a:t>
            </a:r>
          </a:p>
        </p:txBody>
      </p:sp>
      <p:sp>
        <p:nvSpPr>
          <p:cNvPr id="63" name="AutoShape 10"/>
          <p:cNvSpPr>
            <a:spLocks noChangeArrowheads="1"/>
          </p:cNvSpPr>
          <p:nvPr/>
        </p:nvSpPr>
        <p:spPr bwMode="auto">
          <a:xfrm>
            <a:off x="3778470" y="1447800"/>
            <a:ext cx="1660281" cy="531934"/>
          </a:xfrm>
          <a:prstGeom prst="chevron">
            <a:avLst>
              <a:gd name="adj" fmla="val 27802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nl-NL" altLang="en-US" sz="1108" b="1" dirty="0" smtClean="0">
                <a:solidFill>
                  <a:srgbClr val="FFFFFF"/>
                </a:solidFill>
              </a:rPr>
              <a:t>Level 2</a:t>
            </a:r>
            <a:endParaRPr lang="nl-NL" altLang="en-US" sz="1108" b="1" dirty="0">
              <a:solidFill>
                <a:srgbClr val="FFFFFF"/>
              </a:solidFill>
            </a:endParaRPr>
          </a:p>
        </p:txBody>
      </p:sp>
      <p:sp>
        <p:nvSpPr>
          <p:cNvPr id="64" name="AutoShape 11"/>
          <p:cNvSpPr>
            <a:spLocks noChangeArrowheads="1"/>
          </p:cNvSpPr>
          <p:nvPr/>
        </p:nvSpPr>
        <p:spPr bwMode="auto">
          <a:xfrm>
            <a:off x="2133600" y="1447800"/>
            <a:ext cx="1634613" cy="531934"/>
          </a:xfrm>
          <a:prstGeom prst="homePlate">
            <a:avLst>
              <a:gd name="adj" fmla="val 28686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nl-NL" altLang="en-US" sz="1108" b="1" dirty="0" smtClean="0">
                <a:solidFill>
                  <a:srgbClr val="FFFFFF"/>
                </a:solidFill>
              </a:rPr>
              <a:t>Level 1</a:t>
            </a:r>
            <a:endParaRPr lang="nl-NL" altLang="en-US" sz="1108" b="1" dirty="0">
              <a:solidFill>
                <a:srgbClr val="FFFFFF"/>
              </a:solidFill>
            </a:endParaRPr>
          </a:p>
        </p:txBody>
      </p:sp>
      <p:sp>
        <p:nvSpPr>
          <p:cNvPr id="65" name="AutoShape 29"/>
          <p:cNvSpPr>
            <a:spLocks noChangeArrowheads="1"/>
          </p:cNvSpPr>
          <p:nvPr/>
        </p:nvSpPr>
        <p:spPr bwMode="auto">
          <a:xfrm>
            <a:off x="5438751" y="1447800"/>
            <a:ext cx="1663211" cy="531934"/>
          </a:xfrm>
          <a:prstGeom prst="chevron">
            <a:avLst>
              <a:gd name="adj" fmla="val 29754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nl-NL" altLang="en-US" sz="1108" b="1" dirty="0" smtClean="0">
                <a:solidFill>
                  <a:srgbClr val="FFFFFF"/>
                </a:solidFill>
              </a:rPr>
              <a:t>Level 3</a:t>
            </a:r>
            <a:endParaRPr lang="nl-NL" altLang="en-US" sz="1108" b="1" dirty="0">
              <a:solidFill>
                <a:srgbClr val="FFFFFF"/>
              </a:solidFill>
            </a:endParaRPr>
          </a:p>
        </p:txBody>
      </p:sp>
      <p:sp>
        <p:nvSpPr>
          <p:cNvPr id="66" name="AutoShape 30"/>
          <p:cNvSpPr>
            <a:spLocks noChangeArrowheads="1"/>
          </p:cNvSpPr>
          <p:nvPr/>
        </p:nvSpPr>
        <p:spPr bwMode="auto">
          <a:xfrm>
            <a:off x="7083621" y="1447800"/>
            <a:ext cx="1676349" cy="531934"/>
          </a:xfrm>
          <a:prstGeom prst="chevron">
            <a:avLst>
              <a:gd name="adj" fmla="val 30967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nl-NL" altLang="en-US" sz="1108" b="1" dirty="0" smtClean="0">
                <a:solidFill>
                  <a:srgbClr val="FFFFFF"/>
                </a:solidFill>
              </a:rPr>
              <a:t>Level 4</a:t>
            </a:r>
            <a:endParaRPr lang="nl-NL" altLang="en-US" sz="1108" b="1" dirty="0">
              <a:solidFill>
                <a:srgbClr val="FFFFFF"/>
              </a:solidFill>
            </a:endParaRPr>
          </a:p>
        </p:txBody>
      </p:sp>
      <p:sp>
        <p:nvSpPr>
          <p:cNvPr id="67" name="AutoShape 3"/>
          <p:cNvSpPr>
            <a:spLocks noChangeArrowheads="1"/>
          </p:cNvSpPr>
          <p:nvPr/>
        </p:nvSpPr>
        <p:spPr bwMode="auto">
          <a:xfrm>
            <a:off x="3730869" y="2536276"/>
            <a:ext cx="385396" cy="296007"/>
          </a:xfrm>
          <a:prstGeom prst="rightArrow">
            <a:avLst>
              <a:gd name="adj1" fmla="val 50000"/>
              <a:gd name="adj2" fmla="val 50200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 sz="1108"/>
          </a:p>
        </p:txBody>
      </p:sp>
      <p:sp>
        <p:nvSpPr>
          <p:cNvPr id="68" name="AutoShape 4"/>
          <p:cNvSpPr>
            <a:spLocks noChangeArrowheads="1"/>
          </p:cNvSpPr>
          <p:nvPr/>
        </p:nvSpPr>
        <p:spPr bwMode="auto">
          <a:xfrm>
            <a:off x="5331069" y="2519179"/>
            <a:ext cx="495298" cy="330689"/>
          </a:xfrm>
          <a:prstGeom prst="rightArrow">
            <a:avLst>
              <a:gd name="adj1" fmla="val 50000"/>
              <a:gd name="adj2" fmla="val 50200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 sz="1108"/>
          </a:p>
        </p:txBody>
      </p:sp>
      <p:sp>
        <p:nvSpPr>
          <p:cNvPr id="69" name="AutoShape 6"/>
          <p:cNvSpPr>
            <a:spLocks noChangeArrowheads="1"/>
          </p:cNvSpPr>
          <p:nvPr/>
        </p:nvSpPr>
        <p:spPr bwMode="auto">
          <a:xfrm>
            <a:off x="7809035" y="2536276"/>
            <a:ext cx="619857" cy="315058"/>
          </a:xfrm>
          <a:prstGeom prst="rightArrow">
            <a:avLst>
              <a:gd name="adj1" fmla="val 50000"/>
              <a:gd name="adj2" fmla="val 49186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 sz="1108"/>
          </a:p>
        </p:txBody>
      </p:sp>
      <p:sp>
        <p:nvSpPr>
          <p:cNvPr id="70" name="Rectangle 12"/>
          <p:cNvSpPr>
            <a:spLocks noChangeArrowheads="1"/>
          </p:cNvSpPr>
          <p:nvPr/>
        </p:nvSpPr>
        <p:spPr bwMode="auto">
          <a:xfrm>
            <a:off x="2513135" y="2362200"/>
            <a:ext cx="1222131" cy="161507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 sz="1292"/>
          </a:p>
        </p:txBody>
      </p:sp>
      <p:sp>
        <p:nvSpPr>
          <p:cNvPr id="71" name="AutoShape 14"/>
          <p:cNvSpPr>
            <a:spLocks noChangeArrowheads="1"/>
          </p:cNvSpPr>
          <p:nvPr/>
        </p:nvSpPr>
        <p:spPr bwMode="auto">
          <a:xfrm>
            <a:off x="2823797" y="2964168"/>
            <a:ext cx="460131" cy="12162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 sz="1108"/>
          </a:p>
        </p:txBody>
      </p:sp>
      <p:sp>
        <p:nvSpPr>
          <p:cNvPr id="72" name="Rectangle 16"/>
          <p:cNvSpPr>
            <a:spLocks noChangeArrowheads="1"/>
          </p:cNvSpPr>
          <p:nvPr/>
        </p:nvSpPr>
        <p:spPr bwMode="auto">
          <a:xfrm>
            <a:off x="2536582" y="3211818"/>
            <a:ext cx="1034562" cy="571500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49846" rIns="4984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900" dirty="0" smtClean="0"/>
              <a:t>System Users</a:t>
            </a:r>
            <a:endParaRPr lang="nl-NL" altLang="en-US" sz="900" dirty="0"/>
          </a:p>
        </p:txBody>
      </p:sp>
      <p:sp>
        <p:nvSpPr>
          <p:cNvPr id="73" name="Oval 17"/>
          <p:cNvSpPr>
            <a:spLocks noChangeArrowheads="1"/>
          </p:cNvSpPr>
          <p:nvPr/>
        </p:nvSpPr>
        <p:spPr bwMode="auto">
          <a:xfrm>
            <a:off x="2435469" y="2436629"/>
            <a:ext cx="1236785" cy="46452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16615" tIns="84406" rIns="16615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nl-NL" altLang="en-US" sz="923" dirty="0" smtClean="0">
                <a:solidFill>
                  <a:srgbClr val="FFFFFF"/>
                </a:solidFill>
              </a:rPr>
              <a:t>Internal Managers</a:t>
            </a:r>
            <a:endParaRPr lang="nl-NL" altLang="en-US" sz="923" dirty="0">
              <a:solidFill>
                <a:srgbClr val="FFFFFF"/>
              </a:solidFill>
            </a:endParaRPr>
          </a:p>
        </p:txBody>
      </p:sp>
      <p:sp>
        <p:nvSpPr>
          <p:cNvPr id="74" name="Rectangle 18"/>
          <p:cNvSpPr>
            <a:spLocks noChangeArrowheads="1"/>
          </p:cNvSpPr>
          <p:nvPr/>
        </p:nvSpPr>
        <p:spPr bwMode="auto">
          <a:xfrm>
            <a:off x="4195397" y="2362200"/>
            <a:ext cx="1222131" cy="161507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 sz="1292"/>
          </a:p>
        </p:txBody>
      </p:sp>
      <p:sp>
        <p:nvSpPr>
          <p:cNvPr id="75" name="Oval 23"/>
          <p:cNvSpPr>
            <a:spLocks noChangeArrowheads="1"/>
          </p:cNvSpPr>
          <p:nvPr/>
        </p:nvSpPr>
        <p:spPr bwMode="auto">
          <a:xfrm>
            <a:off x="4188069" y="2436629"/>
            <a:ext cx="1116623" cy="46452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nl-NL" altLang="en-US" sz="923" dirty="0" smtClean="0">
                <a:solidFill>
                  <a:srgbClr val="FFFFFF"/>
                </a:solidFill>
              </a:rPr>
              <a:t>Internal Helpdesk</a:t>
            </a:r>
            <a:endParaRPr lang="nl-NL" altLang="en-US" sz="923" dirty="0">
              <a:solidFill>
                <a:srgbClr val="FFFFFF"/>
              </a:solidFill>
            </a:endParaRPr>
          </a:p>
        </p:txBody>
      </p:sp>
      <p:sp>
        <p:nvSpPr>
          <p:cNvPr id="76" name="Rectangle 31"/>
          <p:cNvSpPr>
            <a:spLocks noChangeArrowheads="1"/>
          </p:cNvSpPr>
          <p:nvPr/>
        </p:nvSpPr>
        <p:spPr bwMode="auto">
          <a:xfrm>
            <a:off x="7464669" y="2362200"/>
            <a:ext cx="1222131" cy="161507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 sz="1292"/>
          </a:p>
        </p:txBody>
      </p:sp>
      <p:sp>
        <p:nvSpPr>
          <p:cNvPr id="77" name="Oval 36"/>
          <p:cNvSpPr>
            <a:spLocks noChangeArrowheads="1"/>
          </p:cNvSpPr>
          <p:nvPr/>
        </p:nvSpPr>
        <p:spPr bwMode="auto">
          <a:xfrm>
            <a:off x="7492512" y="2436629"/>
            <a:ext cx="1115157" cy="46452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nl-NL" altLang="en-US" sz="923" dirty="0" smtClean="0">
                <a:solidFill>
                  <a:srgbClr val="FFFFFF"/>
                </a:solidFill>
              </a:rPr>
              <a:t>Vendor Support</a:t>
            </a:r>
            <a:endParaRPr lang="nl-NL" altLang="en-US" sz="923" dirty="0">
              <a:solidFill>
                <a:srgbClr val="FFFFFF"/>
              </a:solidFill>
            </a:endParaRPr>
          </a:p>
        </p:txBody>
      </p:sp>
      <p:sp>
        <p:nvSpPr>
          <p:cNvPr id="78" name="Rectangle 37"/>
          <p:cNvSpPr>
            <a:spLocks noChangeArrowheads="1"/>
          </p:cNvSpPr>
          <p:nvPr/>
        </p:nvSpPr>
        <p:spPr bwMode="auto">
          <a:xfrm>
            <a:off x="5826367" y="2376616"/>
            <a:ext cx="1220666" cy="161507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 sz="1292"/>
          </a:p>
        </p:txBody>
      </p:sp>
      <p:sp>
        <p:nvSpPr>
          <p:cNvPr id="79" name="Oval 42"/>
          <p:cNvSpPr>
            <a:spLocks noChangeArrowheads="1"/>
          </p:cNvSpPr>
          <p:nvPr/>
        </p:nvSpPr>
        <p:spPr bwMode="auto">
          <a:xfrm>
            <a:off x="5864469" y="2436629"/>
            <a:ext cx="1116623" cy="46452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nl-NL" altLang="en-US" sz="923" dirty="0" smtClean="0">
                <a:solidFill>
                  <a:srgbClr val="FFFFFF"/>
                </a:solidFill>
              </a:rPr>
              <a:t>Internal SME Support</a:t>
            </a:r>
            <a:endParaRPr lang="nl-NL" altLang="en-US" sz="923" dirty="0">
              <a:solidFill>
                <a:srgbClr val="FFFFFF"/>
              </a:solidFill>
            </a:endParaRPr>
          </a:p>
        </p:txBody>
      </p:sp>
      <p:sp>
        <p:nvSpPr>
          <p:cNvPr id="81" name="AutoShape 4"/>
          <p:cNvSpPr>
            <a:spLocks noChangeArrowheads="1"/>
          </p:cNvSpPr>
          <p:nvPr/>
        </p:nvSpPr>
        <p:spPr bwMode="auto">
          <a:xfrm>
            <a:off x="7083669" y="2501594"/>
            <a:ext cx="381000" cy="330689"/>
          </a:xfrm>
          <a:prstGeom prst="rightArrow">
            <a:avLst>
              <a:gd name="adj1" fmla="val 50000"/>
              <a:gd name="adj2" fmla="val 50200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6350" algn="ctr">
                <a:solidFill>
                  <a:srgbClr val="C0C0C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 sz="1108"/>
          </a:p>
        </p:txBody>
      </p:sp>
      <p:sp>
        <p:nvSpPr>
          <p:cNvPr id="82" name="Line 8"/>
          <p:cNvSpPr>
            <a:spLocks noChangeShapeType="1"/>
          </p:cNvSpPr>
          <p:nvPr/>
        </p:nvSpPr>
        <p:spPr bwMode="auto">
          <a:xfrm flipH="1">
            <a:off x="3045068" y="2223966"/>
            <a:ext cx="0" cy="2058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83" name="Line 8"/>
          <p:cNvSpPr>
            <a:spLocks noChangeShapeType="1"/>
          </p:cNvSpPr>
          <p:nvPr/>
        </p:nvSpPr>
        <p:spPr bwMode="auto">
          <a:xfrm flipH="1">
            <a:off x="3077110" y="2202474"/>
            <a:ext cx="4997158" cy="30971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84" name="Rectangle 83"/>
          <p:cNvSpPr/>
          <p:nvPr/>
        </p:nvSpPr>
        <p:spPr>
          <a:xfrm>
            <a:off x="7998069" y="3913737"/>
            <a:ext cx="158262" cy="2979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Line 8"/>
          <p:cNvSpPr>
            <a:spLocks noChangeShapeType="1"/>
          </p:cNvSpPr>
          <p:nvPr/>
        </p:nvSpPr>
        <p:spPr bwMode="auto">
          <a:xfrm flipH="1" flipV="1">
            <a:off x="6400800" y="3115590"/>
            <a:ext cx="1671645" cy="861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86" name="Line 8"/>
          <p:cNvSpPr>
            <a:spLocks noChangeShapeType="1"/>
          </p:cNvSpPr>
          <p:nvPr/>
        </p:nvSpPr>
        <p:spPr bwMode="auto">
          <a:xfrm>
            <a:off x="2215666" y="2635874"/>
            <a:ext cx="27836" cy="1575824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87" name="Line 8"/>
          <p:cNvSpPr>
            <a:spLocks noChangeShapeType="1"/>
          </p:cNvSpPr>
          <p:nvPr/>
        </p:nvSpPr>
        <p:spPr bwMode="auto">
          <a:xfrm flipH="1">
            <a:off x="2209800" y="4240103"/>
            <a:ext cx="815484" cy="2259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88" name="Line 8"/>
          <p:cNvSpPr>
            <a:spLocks noChangeShapeType="1"/>
          </p:cNvSpPr>
          <p:nvPr/>
        </p:nvSpPr>
        <p:spPr bwMode="auto">
          <a:xfrm flipH="1">
            <a:off x="2215665" y="2635874"/>
            <a:ext cx="259367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89" name="Line 8"/>
          <p:cNvSpPr>
            <a:spLocks noChangeShapeType="1"/>
          </p:cNvSpPr>
          <p:nvPr/>
        </p:nvSpPr>
        <p:spPr bwMode="auto">
          <a:xfrm flipV="1">
            <a:off x="3045068" y="3782341"/>
            <a:ext cx="2927" cy="45817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cxnSp>
        <p:nvCxnSpPr>
          <p:cNvPr id="90" name="Straight Connector 89"/>
          <p:cNvCxnSpPr/>
          <p:nvPr/>
        </p:nvCxnSpPr>
        <p:spPr>
          <a:xfrm>
            <a:off x="304800" y="4510674"/>
            <a:ext cx="8458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304800" y="2536276"/>
            <a:ext cx="1676400" cy="16754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Technical &amp; Functional Issues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304800" y="2133600"/>
            <a:ext cx="8458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28448" y="1466115"/>
            <a:ext cx="1676400" cy="513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SUPPORT TYPE &amp; LEVEL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3576" name="AutoShape 45"/>
          <p:cNvSpPr>
            <a:spLocks noChangeArrowheads="1"/>
          </p:cNvSpPr>
          <p:nvPr/>
        </p:nvSpPr>
        <p:spPr bwMode="auto">
          <a:xfrm>
            <a:off x="2256612" y="4648909"/>
            <a:ext cx="6626370" cy="395165"/>
          </a:xfrm>
          <a:prstGeom prst="homePlate">
            <a:avLst>
              <a:gd name="adj" fmla="val 28686"/>
            </a:avLst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84406" bIns="84406" anchor="ctr"/>
          <a:lstStyle>
            <a:lvl1pPr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ctr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nl-NL" altLang="en-US" sz="1108" b="1" dirty="0" smtClean="0">
                <a:solidFill>
                  <a:srgbClr val="FFFFFF"/>
                </a:solidFill>
              </a:rPr>
              <a:t>Escalation Paths</a:t>
            </a:r>
            <a:endParaRPr lang="nl-NL" altLang="en-US" sz="1108" b="1" dirty="0">
              <a:solidFill>
                <a:srgbClr val="FFFFFF"/>
              </a:solidFill>
            </a:endParaRP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4724400" y="2256661"/>
            <a:ext cx="8076" cy="2396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37" name="Line 8"/>
          <p:cNvSpPr>
            <a:spLocks noChangeShapeType="1"/>
          </p:cNvSpPr>
          <p:nvPr/>
        </p:nvSpPr>
        <p:spPr bwMode="auto">
          <a:xfrm flipV="1">
            <a:off x="6402624" y="2242393"/>
            <a:ext cx="8076" cy="2396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38" name="Line 8"/>
          <p:cNvSpPr>
            <a:spLocks noChangeShapeType="1"/>
          </p:cNvSpPr>
          <p:nvPr/>
        </p:nvSpPr>
        <p:spPr bwMode="auto">
          <a:xfrm flipH="1" flipV="1">
            <a:off x="8070231" y="2238352"/>
            <a:ext cx="7766" cy="243653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  <p:sp>
        <p:nvSpPr>
          <p:cNvPr id="39" name="Line 8"/>
          <p:cNvSpPr>
            <a:spLocks noChangeShapeType="1"/>
          </p:cNvSpPr>
          <p:nvPr/>
        </p:nvSpPr>
        <p:spPr bwMode="auto">
          <a:xfrm flipH="1" flipV="1">
            <a:off x="6399139" y="2885958"/>
            <a:ext cx="3484" cy="162041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62"/>
          </a:p>
        </p:txBody>
      </p:sp>
    </p:spTree>
    <p:extLst>
      <p:ext uri="{BB962C8B-B14F-4D97-AF65-F5344CB8AC3E}">
        <p14:creationId xmlns:p14="http://schemas.microsoft.com/office/powerpoint/2010/main" val="96962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TYPES OF SUPPORT</a:t>
            </a:r>
            <a:endParaRPr lang="en-US" b="1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33600" y="1981200"/>
            <a:ext cx="2286000" cy="869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GB" altLang="en-US" sz="1400" b="1" dirty="0" smtClean="0">
                <a:solidFill>
                  <a:srgbClr val="FFFFFF"/>
                </a:solidFill>
              </a:rPr>
              <a:t>TECHNICAL</a:t>
            </a:r>
            <a:endParaRPr lang="en-GB" altLang="en-US" sz="1400" b="1" dirty="0">
              <a:solidFill>
                <a:srgbClr val="FFFFFF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73588" y="1992312"/>
            <a:ext cx="2286000" cy="8604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GB" altLang="en-US" sz="1400" b="1" dirty="0" smtClean="0">
                <a:solidFill>
                  <a:srgbClr val="FFFFFF"/>
                </a:solidFill>
              </a:rPr>
              <a:t>ACCOUNTING - FUNCTIONAL</a:t>
            </a:r>
            <a:endParaRPr lang="en-GB" altLang="en-US" sz="1400" b="1" dirty="0">
              <a:solidFill>
                <a:srgbClr val="FFFFFF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4578351" y="2971800"/>
            <a:ext cx="2286000" cy="25145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 marL="12700" indent="-127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>
              <a:lnSpc>
                <a:spcPct val="110000"/>
              </a:lnSpc>
            </a:pPr>
            <a:endParaRPr lang="en-US" altLang="en-US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</a:pPr>
            <a:endParaRPr lang="en-US" altLang="en-US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Process errors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Process questions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Reporting questions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Transaction correction requests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Data adjustment requests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System change requests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Training requests</a:t>
            </a:r>
          </a:p>
          <a:p>
            <a:pPr marL="0" indent="0">
              <a:lnSpc>
                <a:spcPct val="110000"/>
              </a:lnSpc>
            </a:pPr>
            <a:endParaRPr lang="en-US" altLang="en-US" sz="10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</a:pPr>
            <a:endParaRPr lang="en-US" altLang="en-US" sz="10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</a:pPr>
            <a:endParaRPr lang="en-US" altLang="en-US" sz="10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</a:pPr>
            <a:endParaRPr lang="en-US" altLang="en-US" i="1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i="1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</a:pPr>
            <a:endParaRPr lang="en-US" altLang="en-US" sz="1400" dirty="0"/>
          </a:p>
          <a:p>
            <a:pPr marL="0" indent="0">
              <a:lnSpc>
                <a:spcPct val="110000"/>
              </a:lnSpc>
            </a:pPr>
            <a:endParaRPr lang="en-US" altLang="en-US" sz="1400" dirty="0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135188" y="2971800"/>
            <a:ext cx="2286000" cy="2514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 marL="12700" indent="-127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Connectivity errors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System errors and bugs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Browser errors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Conversion errors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Integration errors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System performance issues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>
                <a:solidFill>
                  <a:schemeClr val="tx2"/>
                </a:solidFill>
              </a:rPr>
              <a:t>User access </a:t>
            </a:r>
            <a:r>
              <a:rPr lang="en-US" altLang="en-US" sz="1000" dirty="0" smtClean="0">
                <a:solidFill>
                  <a:schemeClr val="tx2"/>
                </a:solidFill>
              </a:rPr>
              <a:t>requests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1000" dirty="0" smtClean="0">
                <a:solidFill>
                  <a:schemeClr val="tx2"/>
                </a:solidFill>
              </a:rPr>
              <a:t>Security privilege requests</a:t>
            </a: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en-US" sz="1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</a:pPr>
            <a:endParaRPr lang="en-US" altLang="en-US" sz="1400" dirty="0" smtClean="0"/>
          </a:p>
          <a:p>
            <a:pPr marL="0" indent="0">
              <a:lnSpc>
                <a:spcPct val="110000"/>
              </a:lnSpc>
            </a:pPr>
            <a:endParaRPr lang="en-US" altLang="en-US" sz="1400" dirty="0"/>
          </a:p>
          <a:p>
            <a:pPr marL="0" indent="0">
              <a:lnSpc>
                <a:spcPct val="110000"/>
              </a:lnSpc>
            </a:pPr>
            <a:endParaRPr lang="en-US" altLang="en-US" sz="1400" dirty="0" smtClean="0"/>
          </a:p>
          <a:p>
            <a:pPr marL="0" indent="0">
              <a:lnSpc>
                <a:spcPct val="110000"/>
              </a:lnSpc>
            </a:pPr>
            <a:endParaRPr lang="en-US" altLang="en-US" sz="1400" dirty="0"/>
          </a:p>
        </p:txBody>
      </p:sp>
      <p:sp>
        <p:nvSpPr>
          <p:cNvPr id="3" name="Down Arrow 2"/>
          <p:cNvSpPr/>
          <p:nvPr/>
        </p:nvSpPr>
        <p:spPr>
          <a:xfrm>
            <a:off x="3048000" y="4572000"/>
            <a:ext cx="457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09801" y="4904601"/>
            <a:ext cx="2117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[enter named resource for point of contact]</a:t>
            </a:r>
            <a:endParaRPr lang="en-US" sz="1200" b="1" dirty="0">
              <a:solidFill>
                <a:schemeClr val="tx2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5487988" y="4572000"/>
            <a:ext cx="457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48200" y="4876800"/>
            <a:ext cx="2211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2"/>
                </a:solidFill>
              </a:rPr>
              <a:t>[enter named resource for point of contact]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133600" y="1068409"/>
            <a:ext cx="4725988" cy="8699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dist="17961" dir="2700000" algn="ctr" rotWithShape="0">
              <a:srgbClr val="808080"/>
            </a:outerShdw>
          </a:effectLst>
        </p:spPr>
        <p:txBody>
          <a:bodyPr tIns="91440" bIns="91440" anchor="ctr"/>
          <a:lstStyle>
            <a:lvl1pPr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GB" altLang="en-US" sz="1400" b="1" dirty="0" smtClean="0">
                <a:solidFill>
                  <a:srgbClr val="FFFFFF"/>
                </a:solidFill>
              </a:rPr>
              <a:t>SME </a:t>
            </a:r>
            <a:r>
              <a:rPr lang="en-GB" altLang="en-US" sz="1400" b="1" dirty="0" smtClean="0">
                <a:solidFill>
                  <a:srgbClr val="FFFFFF"/>
                </a:solidFill>
              </a:rPr>
              <a:t>(SUBJECT MATTER EXPERT)</a:t>
            </a:r>
          </a:p>
          <a:p>
            <a:pPr algn="ctr"/>
            <a:r>
              <a:rPr lang="en-GB" altLang="en-US" sz="1400" b="1" dirty="0" smtClean="0">
                <a:solidFill>
                  <a:srgbClr val="FFFFFF"/>
                </a:solidFill>
              </a:rPr>
              <a:t>SUPPORT </a:t>
            </a:r>
            <a:r>
              <a:rPr lang="en-GB" altLang="en-US" sz="1400" b="1" dirty="0" smtClean="0">
                <a:solidFill>
                  <a:srgbClr val="FFFFFF"/>
                </a:solidFill>
              </a:rPr>
              <a:t>DELEGATION</a:t>
            </a:r>
            <a:endParaRPr lang="en-GB" alt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26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600200"/>
            <a:ext cx="4572000" cy="32657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54649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</TotalTime>
  <Words>116</Words>
  <Application>Microsoft Office PowerPoint</Application>
  <PresentationFormat>On-screen Show (4:3)</PresentationFormat>
  <Paragraphs>61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Office Theme</vt:lpstr>
      <vt:lpstr>[Enter Project Name]: Support Transition Plan</vt:lpstr>
      <vt:lpstr>SUPPORT LANE</vt:lpstr>
      <vt:lpstr>TYPES OF SUPPORT</vt:lpstr>
      <vt:lpstr>Q &amp; 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Hauenstein, Nate</dc:creator>
  <cp:lastModifiedBy>Hauenstein, Nate</cp:lastModifiedBy>
  <cp:revision>295</cp:revision>
  <cp:lastPrinted>2014-06-05T19:06:18Z</cp:lastPrinted>
  <dcterms:created xsi:type="dcterms:W3CDTF">2013-07-10T12:51:29Z</dcterms:created>
  <dcterms:modified xsi:type="dcterms:W3CDTF">2016-12-30T15:55:19Z</dcterms:modified>
</cp:coreProperties>
</file>